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0" r:id="rId3"/>
    <p:sldId id="261" r:id="rId4"/>
    <p:sldId id="259" r:id="rId5"/>
    <p:sldId id="269" r:id="rId6"/>
    <p:sldId id="262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8942" autoAdjust="0"/>
  </p:normalViewPr>
  <p:slideViewPr>
    <p:cSldViewPr>
      <p:cViewPr varScale="1">
        <p:scale>
          <a:sx n="65" d="100"/>
          <a:sy n="65" d="100"/>
        </p:scale>
        <p:origin x="285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045EFA0-C68D-47B9-B681-141D3EB3CA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204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EBA6F6-F41C-4E66-8CF6-AF16D7318A8C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 smtClean="0"/>
              <a:t>Some adjectives of colour have different endings. The ending often changes for a masculine or a feminine noun.</a:t>
            </a:r>
            <a:br>
              <a:rPr lang="en-GB" altLang="en-US" dirty="0" smtClean="0"/>
            </a:br>
            <a:r>
              <a:rPr lang="en-GB" altLang="en-US" dirty="0" smtClean="0"/>
              <a:t> If the adjective does</a:t>
            </a:r>
            <a:r>
              <a:rPr lang="en-GB" altLang="en-US" baseline="0" dirty="0" smtClean="0"/>
              <a:t> not end in –e, then –e will usually be added to form the feminine form.</a:t>
            </a:r>
            <a:br>
              <a:rPr lang="en-GB" altLang="en-US" baseline="0" dirty="0" smtClean="0"/>
            </a:br>
            <a:r>
              <a:rPr lang="en-GB" altLang="en-US" baseline="0" dirty="0" smtClean="0"/>
              <a:t>If it already ends in –e, then there is no change.</a:t>
            </a:r>
            <a:br>
              <a:rPr lang="en-GB" altLang="en-US" baseline="0" dirty="0" smtClean="0"/>
            </a:br>
            <a:r>
              <a:rPr lang="en-GB" altLang="en-US" baseline="0" dirty="0" smtClean="0"/>
              <a:t>There are some exceptions, e.g. blanc </a:t>
            </a:r>
            <a:r>
              <a:rPr lang="en-GB" altLang="en-US" baseline="0" dirty="0" smtClean="0">
                <a:sym typeface="Wingdings" panose="05000000000000000000" pitchFamily="2" charset="2"/>
              </a:rPr>
              <a:t> blanche, violet  </a:t>
            </a:r>
            <a:r>
              <a:rPr lang="en-GB" altLang="en-US" baseline="0" dirty="0" err="1" smtClean="0">
                <a:sym typeface="Wingdings" panose="05000000000000000000" pitchFamily="2" charset="2"/>
              </a:rPr>
              <a:t>violette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9079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17D785-EAAB-4455-954A-7D6598C26773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GB" altLang="en-US" b="1" smtClean="0"/>
              <a:t>Quelles différences y a-t-il</a:t>
            </a:r>
            <a:r>
              <a:rPr lang="en-GB" altLang="en-US" smtClean="0"/>
              <a:t>? = What difference is there?</a:t>
            </a:r>
            <a:br>
              <a:rPr lang="en-GB" altLang="en-US" smtClean="0"/>
            </a:br>
            <a:r>
              <a:rPr lang="en-GB" altLang="en-US" smtClean="0"/>
              <a:t>Numéro un est rouge mais numéro deux est jaune. = Number 1 is red but number 2 is yellow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mtClean="0"/>
              <a:t>Qu’est-ce qu’il y a en commun ?= What do they have in common?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mtClean="0"/>
              <a:t>Numéro un est un numéro et numéro deux est un numero aussi. = Number 1 is a number and number 2 is a number too/as well.</a:t>
            </a:r>
            <a:br>
              <a:rPr lang="en-GB" altLang="en-US" smtClean="0"/>
            </a:br>
            <a:r>
              <a:rPr lang="en-GB" altLang="en-US" smtClean="0"/>
              <a:t>¡Les deux sont les números! = Both (the two) are numbers!</a:t>
            </a:r>
            <a:br>
              <a:rPr lang="en-GB" altLang="en-US" smtClean="0"/>
            </a:br>
            <a:r>
              <a:rPr lang="en-GB" altLang="en-US" smtClean="0"/>
              <a:t>With these examples pupils are given prompts to use in the next 4 slides. Encourage them to use ‘Numéro un est…’ (number ½ is …), ‘et’ (and), ‘mais’ (but), aussi</a:t>
            </a:r>
            <a:r>
              <a:rPr lang="en-GB" altLang="en-US" smtClean="0">
                <a:cs typeface="Arial" panose="020B0604020202020204" pitchFamily="34" charset="0"/>
              </a:rPr>
              <a:t> (too/also/as well).</a:t>
            </a:r>
          </a:p>
          <a:p>
            <a:pPr eaLnBrk="1" hangingPunct="1">
              <a:spcBef>
                <a:spcPct val="50000"/>
              </a:spcBef>
            </a:pPr>
            <a:endParaRPr lang="en-GB" altLang="en-US" smtClean="0"/>
          </a:p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4385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857CB3-5509-4A97-9982-B52FD44DA280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As previous slide. The colour brown is given as new vocabulary at the bottom of the slide (click on word to hear pronounced).</a:t>
            </a:r>
            <a:br>
              <a:rPr lang="en-GB" altLang="en-US" smtClean="0"/>
            </a:br>
            <a:r>
              <a:rPr lang="en-GB" altLang="en-US" smtClean="0"/>
              <a:t>Click to reveal suggested answers after question.</a:t>
            </a:r>
          </a:p>
        </p:txBody>
      </p:sp>
    </p:spTree>
    <p:extLst>
      <p:ext uri="{BB962C8B-B14F-4D97-AF65-F5344CB8AC3E}">
        <p14:creationId xmlns:p14="http://schemas.microsoft.com/office/powerpoint/2010/main" val="815984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9D2A34-3052-4906-9420-04BF51CBA677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As previous.</a:t>
            </a:r>
          </a:p>
        </p:txBody>
      </p:sp>
    </p:spTree>
    <p:extLst>
      <p:ext uri="{BB962C8B-B14F-4D97-AF65-F5344CB8AC3E}">
        <p14:creationId xmlns:p14="http://schemas.microsoft.com/office/powerpoint/2010/main" val="3426456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B582A1-B273-4D01-9D9D-2C955A4EC836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As previous.</a:t>
            </a:r>
          </a:p>
        </p:txBody>
      </p:sp>
    </p:spTree>
    <p:extLst>
      <p:ext uri="{BB962C8B-B14F-4D97-AF65-F5344CB8AC3E}">
        <p14:creationId xmlns:p14="http://schemas.microsoft.com/office/powerpoint/2010/main" val="2097211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45EFA0-C68D-47B9-B681-141D3EB3CAA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0323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2CDF1-24A3-46F6-BDD2-FFFE027DF6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97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9D33B-CC80-4213-82A7-B3DBAE1294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7416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9418C-F2C2-4F67-89B6-36A7373B09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643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2C936-4D34-4ECB-9B44-6538210D11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618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E90F1-B184-4054-A361-CFEFAF9B6C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391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B1FDF-D808-4E35-AB18-202FE32C52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947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DF883-EFBE-4A70-8193-5AE8988F10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3320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83E23-8EED-458B-BB94-ABEC77EB60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566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64AB4-042B-4076-B3DC-0FCFB56243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652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453D5-61E6-48E2-851B-DD36E1B0DF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963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89A38-370C-401A-96A9-74A09010CA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4998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40A93C4-A048-4EB9-99AC-725064CFB4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2.wav"/><Relationship Id="rId5" Type="http://schemas.openxmlformats.org/officeDocument/2006/relationships/audio" Target="../media/audio1.wav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323850" y="711200"/>
            <a:ext cx="61928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 dirty="0"/>
              <a:t>Nous </a:t>
            </a:r>
            <a:r>
              <a:rPr lang="en-GB" altLang="en-US" sz="4000" dirty="0" err="1"/>
              <a:t>allons</a:t>
            </a:r>
            <a:r>
              <a:rPr lang="en-GB" altLang="en-US" sz="4000" dirty="0"/>
              <a:t> </a:t>
            </a:r>
            <a:r>
              <a:rPr lang="en-GB" altLang="en-US" sz="4000" dirty="0" err="1"/>
              <a:t>apprendre</a:t>
            </a:r>
            <a:r>
              <a:rPr lang="en-GB" altLang="en-US" sz="4000" dirty="0"/>
              <a:t>…</a:t>
            </a:r>
          </a:p>
        </p:txBody>
      </p:sp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900113" y="2060575"/>
            <a:ext cx="7272337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6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les </a:t>
            </a:r>
            <a:r>
              <a:rPr lang="en-GB" sz="6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couleurs</a:t>
            </a:r>
            <a:endParaRPr lang="en-GB" sz="6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052638" y="4076700"/>
            <a:ext cx="6477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b="1"/>
              <a:t>1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372225" y="4079875"/>
            <a:ext cx="6477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b="1"/>
              <a:t>2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909638"/>
            <a:ext cx="3673475" cy="364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513" y="954088"/>
            <a:ext cx="3470275" cy="362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200025" y="4868863"/>
            <a:ext cx="4249738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 err="1"/>
              <a:t>Numéro</a:t>
            </a:r>
            <a:r>
              <a:rPr lang="en-GB" altLang="en-US" sz="2800" dirty="0"/>
              <a:t> un </a:t>
            </a:r>
            <a:r>
              <a:rPr lang="en-GB" altLang="en-US" sz="2800" dirty="0" err="1"/>
              <a:t>est</a:t>
            </a:r>
            <a:r>
              <a:rPr lang="en-GB" altLang="en-US" sz="2800" dirty="0"/>
              <a:t> bleu </a:t>
            </a:r>
            <a:br>
              <a:rPr lang="en-GB" altLang="en-US" sz="2800" dirty="0"/>
            </a:br>
            <a:r>
              <a:rPr lang="en-GB" altLang="en-US" sz="2800" dirty="0" err="1"/>
              <a:t>mais</a:t>
            </a:r>
            <a:r>
              <a:rPr lang="en-GB" altLang="en-US" sz="2800" dirty="0"/>
              <a:t> </a:t>
            </a:r>
            <a:r>
              <a:rPr lang="en-GB" altLang="en-US" sz="2800" dirty="0" err="1"/>
              <a:t>numéro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deux</a:t>
            </a:r>
            <a:r>
              <a:rPr lang="en-GB" altLang="en-US" sz="2800" dirty="0"/>
              <a:t> </a:t>
            </a:r>
            <a:br>
              <a:rPr lang="en-GB" altLang="en-US" sz="2800" dirty="0"/>
            </a:br>
            <a:r>
              <a:rPr lang="en-GB" altLang="en-US" sz="2800" dirty="0" err="1"/>
              <a:t>est</a:t>
            </a:r>
            <a:r>
              <a:rPr lang="en-GB" altLang="en-US" sz="2800" dirty="0"/>
              <a:t> blanc.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4702175" y="4881563"/>
            <a:ext cx="424973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 err="1"/>
              <a:t>Numéro</a:t>
            </a:r>
            <a:r>
              <a:rPr lang="en-GB" altLang="en-US" sz="2800" dirty="0"/>
              <a:t> un </a:t>
            </a:r>
            <a:r>
              <a:rPr lang="en-GB" altLang="en-US" sz="2800" dirty="0" err="1"/>
              <a:t>est</a:t>
            </a:r>
            <a:r>
              <a:rPr lang="en-GB" altLang="en-US" sz="2800" dirty="0"/>
              <a:t> un </a:t>
            </a:r>
            <a:r>
              <a:rPr lang="en-GB" altLang="en-US" sz="2800" dirty="0" err="1"/>
              <a:t>oiseau</a:t>
            </a:r>
            <a:r>
              <a:rPr lang="en-GB" altLang="en-US" sz="2800" dirty="0"/>
              <a:t> </a:t>
            </a:r>
            <a:br>
              <a:rPr lang="en-GB" altLang="en-US" sz="2800" dirty="0"/>
            </a:br>
            <a:r>
              <a:rPr lang="en-GB" altLang="en-US" sz="2800" dirty="0"/>
              <a:t>et </a:t>
            </a:r>
            <a:r>
              <a:rPr lang="en-GB" altLang="en-US" sz="2800" dirty="0" err="1"/>
              <a:t>numéro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deux</a:t>
            </a:r>
            <a:r>
              <a:rPr lang="en-GB" altLang="en-US" sz="2800" dirty="0"/>
              <a:t> </a:t>
            </a:r>
            <a:br>
              <a:rPr lang="en-GB" altLang="en-US" sz="2800" dirty="0"/>
            </a:br>
            <a:r>
              <a:rPr lang="en-GB" altLang="en-US" sz="2800" dirty="0" err="1"/>
              <a:t>est</a:t>
            </a:r>
            <a:r>
              <a:rPr lang="en-GB" altLang="en-US" sz="2800" dirty="0"/>
              <a:t> un </a:t>
            </a:r>
            <a:r>
              <a:rPr lang="en-GB" altLang="en-US" sz="2800" dirty="0" err="1"/>
              <a:t>oiseau</a:t>
            </a:r>
            <a:r>
              <a:rPr lang="en-GB" altLang="en-US" sz="2800" dirty="0"/>
              <a:t> </a:t>
            </a:r>
            <a:r>
              <a:rPr lang="en-GB" altLang="en-US" sz="2800" dirty="0" err="1"/>
              <a:t>aussi</a:t>
            </a:r>
            <a:r>
              <a:rPr lang="en-GB" altLang="en-US" sz="2800" dirty="0"/>
              <a:t>.</a:t>
            </a:r>
            <a:br>
              <a:rPr lang="en-GB" altLang="en-US" sz="2800" dirty="0"/>
            </a:br>
            <a:r>
              <a:rPr lang="en-GB" altLang="en-US" sz="2800" dirty="0"/>
              <a:t>Les </a:t>
            </a:r>
            <a:r>
              <a:rPr lang="en-GB" altLang="en-US" sz="2800" dirty="0" err="1"/>
              <a:t>deux</a:t>
            </a:r>
            <a:r>
              <a:rPr lang="en-GB" altLang="en-US" sz="2800" dirty="0"/>
              <a:t> </a:t>
            </a:r>
            <a:r>
              <a:rPr lang="en-GB" altLang="en-US" sz="2800" dirty="0" err="1"/>
              <a:t>sont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oiseaux</a:t>
            </a:r>
            <a:r>
              <a:rPr lang="en-GB" altLang="en-US" sz="2800" dirty="0"/>
              <a:t>.</a:t>
            </a:r>
          </a:p>
        </p:txBody>
      </p:sp>
      <p:sp>
        <p:nvSpPr>
          <p:cNvPr id="10" name="Text Box 6">
            <a:hlinkClick r:id="" action="ppaction://noaction">
              <a:snd r:embed="rId5" name="comun.wav"/>
            </a:hlinkClick>
          </p:cNvPr>
          <p:cNvSpPr txBox="1">
            <a:spLocks noChangeArrowheads="1"/>
          </p:cNvSpPr>
          <p:nvPr/>
        </p:nvSpPr>
        <p:spPr bwMode="auto">
          <a:xfrm>
            <a:off x="4462463" y="404813"/>
            <a:ext cx="5075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/>
              <a:t>Qu’est-ce qu’il y a en commun ?</a:t>
            </a:r>
          </a:p>
        </p:txBody>
      </p:sp>
      <p:sp>
        <p:nvSpPr>
          <p:cNvPr id="11" name="Text Box 3">
            <a:hlinkClick r:id="" action="ppaction://noaction">
              <a:snd r:embed="rId6" name="dif.wav"/>
            </a:hlinkClick>
          </p:cNvPr>
          <p:cNvSpPr txBox="1">
            <a:spLocks noChangeArrowheads="1"/>
          </p:cNvSpPr>
          <p:nvPr/>
        </p:nvSpPr>
        <p:spPr bwMode="auto">
          <a:xfrm>
            <a:off x="307975" y="404813"/>
            <a:ext cx="48238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 err="1" smtClean="0"/>
              <a:t>Quelle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est</a:t>
            </a:r>
            <a:r>
              <a:rPr lang="en-GB" altLang="en-US" sz="2800" dirty="0" smtClean="0"/>
              <a:t> la </a:t>
            </a:r>
            <a:r>
              <a:rPr lang="en-GB" altLang="en-US" sz="2800" dirty="0" err="1" smtClean="0"/>
              <a:t>différence</a:t>
            </a:r>
            <a:r>
              <a:rPr lang="en-GB" altLang="en-US" sz="2800" dirty="0" smtClean="0"/>
              <a:t>?</a:t>
            </a:r>
            <a:endParaRPr lang="en-GB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/>
      <p:bldP spid="17417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052638" y="4214813"/>
            <a:ext cx="6477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b="1"/>
              <a:t>1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372225" y="4217988"/>
            <a:ext cx="6477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b="1"/>
              <a:t>2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800" y="908050"/>
            <a:ext cx="3422650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00" y="922338"/>
            <a:ext cx="3362325" cy="347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462463" y="404813"/>
            <a:ext cx="5075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 err="1"/>
              <a:t>Qu’est-ce</a:t>
            </a:r>
            <a:r>
              <a:rPr lang="en-GB" altLang="en-US" sz="2400" dirty="0"/>
              <a:t> </a:t>
            </a:r>
            <a:r>
              <a:rPr lang="en-GB" altLang="en-US" sz="2400" dirty="0" err="1"/>
              <a:t>qu’il</a:t>
            </a:r>
            <a:r>
              <a:rPr lang="en-GB" altLang="en-US" sz="2400" dirty="0"/>
              <a:t> y a </a:t>
            </a:r>
            <a:r>
              <a:rPr lang="en-GB" altLang="en-US" sz="2400" dirty="0" err="1"/>
              <a:t>en</a:t>
            </a:r>
            <a:r>
              <a:rPr lang="en-GB" altLang="en-US" sz="2400" dirty="0"/>
              <a:t> </a:t>
            </a:r>
            <a:r>
              <a:rPr lang="en-GB" altLang="en-US" sz="2400" dirty="0" err="1"/>
              <a:t>commun</a:t>
            </a:r>
            <a:r>
              <a:rPr lang="en-GB" altLang="en-US" sz="2400" dirty="0"/>
              <a:t> ?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200025" y="4868863"/>
            <a:ext cx="4249738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 err="1" smtClean="0"/>
              <a:t>Numéro</a:t>
            </a:r>
            <a:r>
              <a:rPr lang="en-GB" altLang="en-US" sz="2800" dirty="0" smtClean="0"/>
              <a:t> </a:t>
            </a:r>
            <a:r>
              <a:rPr lang="en-GB" altLang="en-US" sz="2800" dirty="0"/>
              <a:t>un </a:t>
            </a:r>
            <a:r>
              <a:rPr lang="en-GB" altLang="en-US" sz="2800" dirty="0" err="1"/>
              <a:t>est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gris</a:t>
            </a:r>
            <a:r>
              <a:rPr lang="en-GB" altLang="en-US" sz="2800" dirty="0"/>
              <a:t/>
            </a:r>
            <a:br>
              <a:rPr lang="en-GB" altLang="en-US" sz="2800" dirty="0"/>
            </a:br>
            <a:r>
              <a:rPr lang="en-GB" altLang="en-US" sz="2800" dirty="0" err="1"/>
              <a:t>mais</a:t>
            </a:r>
            <a:r>
              <a:rPr lang="en-GB" altLang="en-US" sz="2800" dirty="0"/>
              <a:t> </a:t>
            </a:r>
            <a:r>
              <a:rPr lang="en-GB" altLang="en-US" sz="2800" dirty="0" err="1"/>
              <a:t>numéro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deux</a:t>
            </a:r>
            <a:r>
              <a:rPr lang="en-GB" altLang="en-US" sz="2800" dirty="0"/>
              <a:t> </a:t>
            </a:r>
            <a:br>
              <a:rPr lang="en-GB" altLang="en-US" sz="2800" dirty="0"/>
            </a:br>
            <a:r>
              <a:rPr lang="en-GB" altLang="en-US" sz="2800" dirty="0" err="1"/>
              <a:t>est</a:t>
            </a:r>
            <a:r>
              <a:rPr lang="en-GB" altLang="en-US" sz="2800" dirty="0"/>
              <a:t> marron.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4572000" y="4881563"/>
            <a:ext cx="4572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 err="1"/>
              <a:t>Numéro</a:t>
            </a:r>
            <a:r>
              <a:rPr lang="en-GB" altLang="en-US" sz="2800" dirty="0"/>
              <a:t> un </a:t>
            </a:r>
            <a:r>
              <a:rPr lang="en-GB" altLang="en-US" sz="2800" dirty="0" err="1"/>
              <a:t>est</a:t>
            </a:r>
            <a:r>
              <a:rPr lang="en-GB" altLang="en-US" sz="2800" dirty="0"/>
              <a:t> un cheval </a:t>
            </a:r>
            <a:br>
              <a:rPr lang="en-GB" altLang="en-US" sz="2800" dirty="0"/>
            </a:br>
            <a:r>
              <a:rPr lang="en-GB" altLang="en-US" sz="2800" dirty="0"/>
              <a:t>et </a:t>
            </a:r>
            <a:r>
              <a:rPr lang="en-GB" altLang="en-US" sz="2800" dirty="0" err="1"/>
              <a:t>numéro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deux</a:t>
            </a:r>
            <a:r>
              <a:rPr lang="en-GB" altLang="en-US" sz="2800" dirty="0"/>
              <a:t> </a:t>
            </a:r>
            <a:br>
              <a:rPr lang="en-GB" altLang="en-US" sz="2800" dirty="0"/>
            </a:br>
            <a:r>
              <a:rPr lang="en-GB" altLang="en-US" sz="2800" dirty="0" err="1"/>
              <a:t>est</a:t>
            </a:r>
            <a:r>
              <a:rPr lang="en-GB" altLang="en-US" sz="2800" dirty="0"/>
              <a:t> un cheval </a:t>
            </a:r>
            <a:r>
              <a:rPr lang="en-GB" altLang="en-US" sz="2800" dirty="0" err="1"/>
              <a:t>aussi</a:t>
            </a:r>
            <a:r>
              <a:rPr lang="en-GB" altLang="en-US" sz="2800" dirty="0"/>
              <a:t>.</a:t>
            </a:r>
            <a:br>
              <a:rPr lang="en-GB" altLang="en-US" sz="2800" dirty="0"/>
            </a:br>
            <a:r>
              <a:rPr lang="en-GB" altLang="en-US" sz="2800" dirty="0"/>
              <a:t>Les </a:t>
            </a:r>
            <a:r>
              <a:rPr lang="en-GB" altLang="en-US" sz="2800" dirty="0" err="1"/>
              <a:t>deux</a:t>
            </a:r>
            <a:r>
              <a:rPr lang="en-GB" altLang="en-US" sz="2800" dirty="0"/>
              <a:t> </a:t>
            </a:r>
            <a:r>
              <a:rPr lang="en-GB" altLang="en-US" sz="2800" dirty="0" err="1"/>
              <a:t>sont</a:t>
            </a:r>
            <a:r>
              <a:rPr lang="en-GB" altLang="en-US" sz="2800" dirty="0"/>
              <a:t> </a:t>
            </a:r>
            <a:r>
              <a:rPr lang="en-GB" altLang="en-US" sz="2800" dirty="0" err="1" smtClean="0"/>
              <a:t>chevaux</a:t>
            </a:r>
            <a:r>
              <a:rPr lang="en-GB" altLang="en-US" sz="2800" dirty="0"/>
              <a:t>.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2700338" y="6381750"/>
            <a:ext cx="1368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 err="1">
                <a:latin typeface="Calibri" panose="020F0502020204030204" pitchFamily="34" charset="0"/>
              </a:rPr>
              <a:t>gris</a:t>
            </a:r>
            <a:r>
              <a:rPr lang="en-GB" altLang="en-US" sz="2400" dirty="0">
                <a:latin typeface="Calibri" panose="020F0502020204030204" pitchFamily="34" charset="0"/>
              </a:rPr>
              <a:t> = 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3563938" y="6353175"/>
            <a:ext cx="431800" cy="47625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88392" y="413759"/>
            <a:ext cx="48238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 err="1" smtClean="0"/>
              <a:t>Quelle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est</a:t>
            </a:r>
            <a:r>
              <a:rPr lang="en-GB" altLang="en-US" sz="2800" dirty="0" smtClean="0"/>
              <a:t> la </a:t>
            </a:r>
            <a:r>
              <a:rPr lang="en-GB" altLang="en-US" sz="2800" dirty="0" err="1" smtClean="0"/>
              <a:t>différence</a:t>
            </a:r>
            <a:r>
              <a:rPr lang="en-GB" altLang="en-US" sz="2800" dirty="0" smtClean="0"/>
              <a:t>?</a:t>
            </a:r>
            <a:endParaRPr lang="en-GB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  <p:bldP spid="18440" grpId="0"/>
      <p:bldP spid="184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50825" y="2900363"/>
            <a:ext cx="3313113" cy="457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solidFill>
                  <a:schemeClr val="bg1"/>
                </a:solidFill>
              </a:rPr>
              <a:t>Le </a:t>
            </a:r>
            <a:r>
              <a:rPr lang="en-GB" altLang="en-US" sz="2400" dirty="0" err="1">
                <a:solidFill>
                  <a:schemeClr val="bg1"/>
                </a:solidFill>
              </a:rPr>
              <a:t>chien</a:t>
            </a:r>
            <a:r>
              <a:rPr lang="en-GB" altLang="en-US" sz="2400" dirty="0">
                <a:solidFill>
                  <a:schemeClr val="bg1"/>
                </a:solidFill>
              </a:rPr>
              <a:t> </a:t>
            </a:r>
            <a:r>
              <a:rPr lang="en-GB" altLang="en-US" sz="2400" dirty="0" err="1">
                <a:solidFill>
                  <a:schemeClr val="bg1"/>
                </a:solidFill>
              </a:rPr>
              <a:t>est</a:t>
            </a:r>
            <a:r>
              <a:rPr lang="en-GB" altLang="en-US" sz="2400" dirty="0">
                <a:solidFill>
                  <a:schemeClr val="bg1"/>
                </a:solidFill>
              </a:rPr>
              <a:t> rouge</a:t>
            </a:r>
            <a:r>
              <a:rPr lang="en-GB" altLang="en-US" sz="24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362575" y="2924175"/>
            <a:ext cx="3313113" cy="8302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solidFill>
                  <a:schemeClr val="bg1"/>
                </a:solidFill>
              </a:rPr>
              <a:t>La grenouille est rouge</a:t>
            </a:r>
            <a:r>
              <a:rPr lang="en-GB" altLang="en-US" sz="2400" b="1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549275"/>
            <a:ext cx="2733675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22300"/>
            <a:ext cx="3276600" cy="226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 Box 15"/>
          <p:cNvSpPr txBox="1">
            <a:spLocks noChangeArrowheads="1"/>
          </p:cNvSpPr>
          <p:nvPr/>
        </p:nvSpPr>
        <p:spPr bwMode="auto">
          <a:xfrm>
            <a:off x="2266950" y="173038"/>
            <a:ext cx="44656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/>
              <a:t>De </a:t>
            </a:r>
            <a:r>
              <a:rPr lang="en-GB" altLang="en-US" sz="2800" dirty="0" err="1"/>
              <a:t>quelle</a:t>
            </a:r>
            <a:r>
              <a:rPr lang="en-GB" altLang="en-US" sz="2800" dirty="0"/>
              <a:t> </a:t>
            </a:r>
            <a:r>
              <a:rPr lang="en-GB" altLang="en-US" sz="2800" dirty="0" err="1"/>
              <a:t>couleur</a:t>
            </a:r>
            <a:r>
              <a:rPr lang="en-GB" altLang="en-US" sz="2800" dirty="0"/>
              <a:t> </a:t>
            </a:r>
            <a:r>
              <a:rPr lang="en-GB" altLang="en-US" sz="2800" dirty="0" err="1"/>
              <a:t>est</a:t>
            </a:r>
            <a:r>
              <a:rPr lang="en-GB" altLang="en-US" sz="2800" dirty="0"/>
              <a:t> ..?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/>
      <p:bldP spid="92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50825" y="2900363"/>
            <a:ext cx="3313113" cy="457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solidFill>
                  <a:schemeClr val="bg1"/>
                </a:solidFill>
              </a:rPr>
              <a:t>Le chien est jaune.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362575" y="2924175"/>
            <a:ext cx="3313113" cy="8302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solidFill>
                  <a:schemeClr val="bg1"/>
                </a:solidFill>
              </a:rPr>
              <a:t>La grenouille est jaune.</a:t>
            </a:r>
          </a:p>
        </p:txBody>
      </p:sp>
      <p:pic>
        <p:nvPicPr>
          <p:cNvPr id="10252" name="Picture 1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449263"/>
            <a:ext cx="3311525" cy="254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3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476250"/>
            <a:ext cx="284797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 Box 16"/>
          <p:cNvSpPr txBox="1">
            <a:spLocks noChangeArrowheads="1"/>
          </p:cNvSpPr>
          <p:nvPr/>
        </p:nvSpPr>
        <p:spPr bwMode="auto">
          <a:xfrm>
            <a:off x="2266950" y="173038"/>
            <a:ext cx="44656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/>
              <a:t>De </a:t>
            </a:r>
            <a:r>
              <a:rPr lang="en-GB" altLang="en-US" sz="2800" dirty="0" err="1"/>
              <a:t>quelle</a:t>
            </a:r>
            <a:r>
              <a:rPr lang="en-GB" altLang="en-US" sz="2800" dirty="0"/>
              <a:t> </a:t>
            </a:r>
            <a:r>
              <a:rPr lang="en-GB" altLang="en-US" sz="2800" dirty="0" err="1"/>
              <a:t>couleur</a:t>
            </a:r>
            <a:r>
              <a:rPr lang="en-GB" altLang="en-US" sz="2800" dirty="0"/>
              <a:t> </a:t>
            </a:r>
            <a:r>
              <a:rPr lang="en-GB" altLang="en-US" sz="2800" dirty="0" err="1"/>
              <a:t>est</a:t>
            </a:r>
            <a:r>
              <a:rPr lang="en-GB" altLang="en-US" sz="2800" dirty="0"/>
              <a:t> ...?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102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2266950" y="173038"/>
            <a:ext cx="44656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/>
              <a:t>De </a:t>
            </a:r>
            <a:r>
              <a:rPr lang="en-GB" altLang="en-US" sz="2800" dirty="0" err="1"/>
              <a:t>quelle</a:t>
            </a:r>
            <a:r>
              <a:rPr lang="en-GB" altLang="en-US" sz="2800" dirty="0"/>
              <a:t> </a:t>
            </a:r>
            <a:r>
              <a:rPr lang="en-GB" altLang="en-US" sz="2800" dirty="0" err="1"/>
              <a:t>couleur</a:t>
            </a:r>
            <a:r>
              <a:rPr lang="en-GB" altLang="en-US" sz="2800" dirty="0"/>
              <a:t> </a:t>
            </a:r>
            <a:r>
              <a:rPr lang="en-GB" altLang="en-US" sz="2800" dirty="0" err="1"/>
              <a:t>est</a:t>
            </a:r>
            <a:r>
              <a:rPr lang="en-GB" altLang="en-US" sz="2800" dirty="0"/>
              <a:t> ...?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50825" y="2900363"/>
            <a:ext cx="3313113" cy="46196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solidFill>
                  <a:schemeClr val="bg1"/>
                </a:solidFill>
              </a:rPr>
              <a:t>Le </a:t>
            </a:r>
            <a:r>
              <a:rPr lang="en-GB" altLang="en-US" sz="2400" dirty="0" err="1">
                <a:solidFill>
                  <a:schemeClr val="bg1"/>
                </a:solidFill>
              </a:rPr>
              <a:t>chien</a:t>
            </a:r>
            <a:r>
              <a:rPr lang="en-GB" altLang="en-US" sz="2400" dirty="0">
                <a:solidFill>
                  <a:schemeClr val="bg1"/>
                </a:solidFill>
              </a:rPr>
              <a:t> </a:t>
            </a:r>
            <a:r>
              <a:rPr lang="en-GB" altLang="en-US" sz="2400" dirty="0" err="1">
                <a:solidFill>
                  <a:schemeClr val="bg1"/>
                </a:solidFill>
              </a:rPr>
              <a:t>est</a:t>
            </a:r>
            <a:r>
              <a:rPr lang="en-GB" altLang="en-US" sz="2400" dirty="0">
                <a:solidFill>
                  <a:schemeClr val="bg1"/>
                </a:solidFill>
              </a:rPr>
              <a:t> </a:t>
            </a:r>
            <a:r>
              <a:rPr lang="en-GB" altLang="en-US" sz="2400" dirty="0" smtClean="0">
                <a:solidFill>
                  <a:schemeClr val="bg1"/>
                </a:solidFill>
              </a:rPr>
              <a:t>vert.</a:t>
            </a:r>
            <a:endParaRPr lang="en-GB" altLang="en-US" sz="2400" dirty="0">
              <a:solidFill>
                <a:schemeClr val="bg1"/>
              </a:solidFill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5362575" y="2924175"/>
            <a:ext cx="3313113" cy="46166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solidFill>
                  <a:schemeClr val="bg1"/>
                </a:solidFill>
              </a:rPr>
              <a:t>La </a:t>
            </a:r>
            <a:r>
              <a:rPr lang="en-GB" altLang="en-US" sz="2400" dirty="0" err="1">
                <a:solidFill>
                  <a:schemeClr val="bg1"/>
                </a:solidFill>
              </a:rPr>
              <a:t>grenouille</a:t>
            </a:r>
            <a:r>
              <a:rPr lang="en-GB" altLang="en-US" sz="2400" dirty="0">
                <a:solidFill>
                  <a:schemeClr val="bg1"/>
                </a:solidFill>
              </a:rPr>
              <a:t> </a:t>
            </a:r>
            <a:r>
              <a:rPr lang="en-GB" altLang="en-US" sz="2400" dirty="0" err="1">
                <a:solidFill>
                  <a:schemeClr val="bg1"/>
                </a:solidFill>
              </a:rPr>
              <a:t>est</a:t>
            </a:r>
            <a:r>
              <a:rPr lang="en-GB" altLang="en-US" sz="2400" dirty="0">
                <a:solidFill>
                  <a:schemeClr val="bg1"/>
                </a:solidFill>
              </a:rPr>
              <a:t> </a:t>
            </a:r>
            <a:r>
              <a:rPr lang="en-GB" altLang="en-US" sz="2400" dirty="0" err="1" smtClean="0">
                <a:solidFill>
                  <a:schemeClr val="bg1"/>
                </a:solidFill>
              </a:rPr>
              <a:t>verte</a:t>
            </a:r>
            <a:r>
              <a:rPr lang="en-GB" altLang="en-US" sz="2400" dirty="0" smtClean="0">
                <a:solidFill>
                  <a:schemeClr val="bg1"/>
                </a:solidFill>
              </a:rPr>
              <a:t>.</a:t>
            </a:r>
            <a:endParaRPr lang="en-GB" altLang="en-US" sz="24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635" y="843371"/>
            <a:ext cx="2639492" cy="190577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693" y="692150"/>
            <a:ext cx="2428875" cy="1962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 animBg="1"/>
      <p:bldP spid="717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 descr="frog-and-toad-coloring-p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05"/>
          <a:stretch>
            <a:fillRect/>
          </a:stretch>
        </p:blipFill>
        <p:spPr bwMode="auto">
          <a:xfrm>
            <a:off x="5867400" y="962025"/>
            <a:ext cx="24479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11949898782001773770dog_head_nicu_buculei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981075"/>
            <a:ext cx="2376487" cy="181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2266950" y="173038"/>
            <a:ext cx="44656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/>
              <a:t>De quelle couleur est ...?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50825" y="2900363"/>
            <a:ext cx="3313113" cy="46196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solidFill>
                  <a:schemeClr val="bg1"/>
                </a:solidFill>
              </a:rPr>
              <a:t>Le chien est blanc.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5362575" y="2924175"/>
            <a:ext cx="3313113" cy="8302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solidFill>
                  <a:schemeClr val="bg1"/>
                </a:solidFill>
              </a:rPr>
              <a:t>La </a:t>
            </a:r>
            <a:r>
              <a:rPr lang="en-GB" altLang="en-US" sz="2400" dirty="0" err="1">
                <a:solidFill>
                  <a:schemeClr val="bg1"/>
                </a:solidFill>
              </a:rPr>
              <a:t>grenouille</a:t>
            </a:r>
            <a:r>
              <a:rPr lang="en-GB" altLang="en-US" sz="2400" dirty="0">
                <a:solidFill>
                  <a:schemeClr val="bg1"/>
                </a:solidFill>
              </a:rPr>
              <a:t> </a:t>
            </a:r>
            <a:r>
              <a:rPr lang="en-GB" altLang="en-US" sz="2400" dirty="0" err="1">
                <a:solidFill>
                  <a:schemeClr val="bg1"/>
                </a:solidFill>
              </a:rPr>
              <a:t>est</a:t>
            </a:r>
            <a:r>
              <a:rPr lang="en-GB" altLang="en-US" sz="2400" dirty="0">
                <a:solidFill>
                  <a:schemeClr val="bg1"/>
                </a:solidFill>
              </a:rPr>
              <a:t> blanche.</a:t>
            </a:r>
          </a:p>
        </p:txBody>
      </p:sp>
    </p:spTree>
    <p:extLst>
      <p:ext uri="{BB962C8B-B14F-4D97-AF65-F5344CB8AC3E}">
        <p14:creationId xmlns:p14="http://schemas.microsoft.com/office/powerpoint/2010/main" val="371718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 animBg="1"/>
      <p:bldP spid="717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46" name="Group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060196"/>
              </p:ext>
            </p:extLst>
          </p:nvPr>
        </p:nvGraphicFramePr>
        <p:xfrm>
          <a:off x="1908175" y="346075"/>
          <a:ext cx="5400675" cy="5532438"/>
        </p:xfrm>
        <a:graphic>
          <a:graphicData uri="http://schemas.openxmlformats.org/drawingml/2006/table">
            <a:tbl>
              <a:tblPr/>
              <a:tblGrid>
                <a:gridCol w="27019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987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895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4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rouge</a:t>
                      </a: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roug</a:t>
                      </a: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06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bleu 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bleu</a:t>
                      </a:r>
                      <a:r>
                        <a:rPr kumimoji="0" lang="en-GB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6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noir</a:t>
                      </a: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noir</a:t>
                      </a: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6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jaune</a:t>
                      </a: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jaun</a:t>
                      </a:r>
                      <a:r>
                        <a:rPr kumimoji="0" lang="en-GB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06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vert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vert</a:t>
                      </a:r>
                      <a:r>
                        <a:rPr kumimoji="0" lang="en-GB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06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blanc</a:t>
                      </a: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blanc</a:t>
                      </a: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196" name="Picture 57" descr="11949898782001773770dog_head_nicu_buculei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663" y="460375"/>
            <a:ext cx="2230437" cy="170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7" name="Rectangle 81"/>
          <p:cNvSpPr>
            <a:spLocks noChangeArrowheads="1"/>
          </p:cNvSpPr>
          <p:nvPr/>
        </p:nvSpPr>
        <p:spPr bwMode="auto">
          <a:xfrm>
            <a:off x="971550" y="1628775"/>
            <a:ext cx="863600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6" name="Picture 5" descr="frog-and-toad-coloring-p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05"/>
          <a:stretch>
            <a:fillRect/>
          </a:stretch>
        </p:blipFill>
        <p:spPr bwMode="auto">
          <a:xfrm>
            <a:off x="4859338" y="333375"/>
            <a:ext cx="230505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338388" y="3441700"/>
            <a:ext cx="5546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 err="1"/>
              <a:t>Qu’est-ce</a:t>
            </a:r>
            <a:r>
              <a:rPr lang="en-GB" altLang="en-US" sz="2400" b="1" dirty="0"/>
              <a:t> </a:t>
            </a:r>
            <a:r>
              <a:rPr lang="en-GB" altLang="en-US" sz="2400" b="1" dirty="0" err="1" smtClean="0"/>
              <a:t>qu’il</a:t>
            </a:r>
            <a:r>
              <a:rPr lang="en-GB" altLang="en-US" sz="2400" b="1" dirty="0" smtClean="0"/>
              <a:t> y a </a:t>
            </a:r>
            <a:r>
              <a:rPr lang="en-GB" altLang="en-US" sz="2400" b="1" dirty="0" err="1" smtClean="0"/>
              <a:t>en</a:t>
            </a:r>
            <a:r>
              <a:rPr lang="en-GB" altLang="en-US" sz="2400" b="1" dirty="0" smtClean="0"/>
              <a:t> </a:t>
            </a:r>
            <a:r>
              <a:rPr lang="en-GB" altLang="en-US" sz="2400" b="1" dirty="0" err="1" smtClean="0"/>
              <a:t>commun</a:t>
            </a:r>
            <a:r>
              <a:rPr lang="en-GB" altLang="en-US" sz="2400" b="1" dirty="0" smtClean="0"/>
              <a:t>?</a:t>
            </a:r>
            <a:endParaRPr lang="en-GB" altLang="en-US" sz="2400" b="1" dirty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026443" y="382588"/>
            <a:ext cx="50911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b="1" dirty="0" err="1" smtClean="0"/>
              <a:t>Quelle</a:t>
            </a:r>
            <a:r>
              <a:rPr lang="en-GB" altLang="en-US" sz="2800" b="1" dirty="0" smtClean="0"/>
              <a:t> </a:t>
            </a:r>
            <a:r>
              <a:rPr lang="en-GB" altLang="en-US" sz="2800" b="1" dirty="0" err="1" smtClean="0"/>
              <a:t>est</a:t>
            </a:r>
            <a:r>
              <a:rPr lang="en-GB" altLang="en-US" sz="2800" b="1" dirty="0" smtClean="0"/>
              <a:t> la </a:t>
            </a:r>
            <a:r>
              <a:rPr lang="en-GB" altLang="en-US" sz="2800" b="1" dirty="0" err="1" smtClean="0"/>
              <a:t>différence</a:t>
            </a:r>
            <a:r>
              <a:rPr lang="en-GB" altLang="en-US" sz="2800" b="1" dirty="0" smtClean="0"/>
              <a:t>?</a:t>
            </a:r>
            <a:endParaRPr lang="en-GB" altLang="en-US" sz="2800" b="1" dirty="0"/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3979863" y="1268413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4787900" y="1268413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777875" y="2395538"/>
            <a:ext cx="7559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 err="1"/>
              <a:t>Numéro</a:t>
            </a:r>
            <a:r>
              <a:rPr lang="en-GB" altLang="en-US" sz="2400" dirty="0"/>
              <a:t> un </a:t>
            </a:r>
            <a:r>
              <a:rPr lang="en-GB" altLang="en-US" sz="2400" dirty="0" err="1"/>
              <a:t>est</a:t>
            </a:r>
            <a:r>
              <a:rPr lang="en-GB" altLang="en-US" sz="2400" dirty="0"/>
              <a:t> rouge </a:t>
            </a:r>
            <a:r>
              <a:rPr lang="en-GB" altLang="en-US" sz="2400" dirty="0" err="1"/>
              <a:t>mais</a:t>
            </a:r>
            <a:r>
              <a:rPr lang="en-GB" altLang="en-US" sz="2400" dirty="0"/>
              <a:t> </a:t>
            </a:r>
            <a:r>
              <a:rPr lang="en-GB" altLang="en-US" sz="2400" dirty="0" err="1"/>
              <a:t>numéro</a:t>
            </a:r>
            <a:r>
              <a:rPr lang="en-GB" altLang="en-US" sz="2400" dirty="0"/>
              <a:t> </a:t>
            </a:r>
            <a:r>
              <a:rPr lang="en-GB" altLang="en-US" sz="2400" dirty="0" err="1"/>
              <a:t>deux</a:t>
            </a:r>
            <a:r>
              <a:rPr lang="en-GB" altLang="en-US" sz="2400" dirty="0"/>
              <a:t> </a:t>
            </a:r>
            <a:r>
              <a:rPr lang="en-GB" altLang="en-US" sz="2400" dirty="0" err="1"/>
              <a:t>est</a:t>
            </a:r>
            <a:r>
              <a:rPr lang="en-GB" altLang="en-US" sz="2400" dirty="0"/>
              <a:t> </a:t>
            </a:r>
            <a:r>
              <a:rPr lang="en-GB" altLang="en-US" sz="2400" dirty="0" err="1"/>
              <a:t>jaune</a:t>
            </a:r>
            <a:r>
              <a:rPr lang="en-GB" altLang="en-US" sz="2400" dirty="0"/>
              <a:t>.</a:t>
            </a:r>
          </a:p>
        </p:txBody>
      </p:sp>
      <p:sp>
        <p:nvSpPr>
          <p:cNvPr id="14343" name="WordArt 7"/>
          <p:cNvSpPr>
            <a:spLocks noChangeArrowheads="1" noChangeShapeType="1" noTextEdit="1"/>
          </p:cNvSpPr>
          <p:nvPr/>
        </p:nvSpPr>
        <p:spPr bwMode="auto">
          <a:xfrm>
            <a:off x="3995738" y="4221163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4344" name="WordArt 8"/>
          <p:cNvSpPr>
            <a:spLocks noChangeArrowheads="1" noChangeShapeType="1" noTextEdit="1"/>
          </p:cNvSpPr>
          <p:nvPr/>
        </p:nvSpPr>
        <p:spPr bwMode="auto">
          <a:xfrm>
            <a:off x="4803775" y="4221163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0" y="549275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 err="1"/>
              <a:t>Numéro</a:t>
            </a:r>
            <a:r>
              <a:rPr lang="en-GB" altLang="en-US" sz="2400" dirty="0"/>
              <a:t> un </a:t>
            </a:r>
            <a:r>
              <a:rPr lang="en-GB" altLang="en-US" sz="2400" dirty="0" err="1"/>
              <a:t>est</a:t>
            </a:r>
            <a:r>
              <a:rPr lang="en-GB" altLang="en-US" sz="2400" dirty="0"/>
              <a:t> un </a:t>
            </a:r>
            <a:r>
              <a:rPr lang="en-GB" altLang="en-US" sz="2400" dirty="0" err="1"/>
              <a:t>numéro</a:t>
            </a:r>
            <a:r>
              <a:rPr lang="en-GB" altLang="en-US" sz="2400" dirty="0"/>
              <a:t> et </a:t>
            </a:r>
            <a:r>
              <a:rPr lang="en-GB" altLang="en-US" sz="2400" dirty="0" err="1"/>
              <a:t>numéro</a:t>
            </a:r>
            <a:r>
              <a:rPr lang="en-GB" altLang="en-US" sz="2400" dirty="0"/>
              <a:t> </a:t>
            </a:r>
            <a:r>
              <a:rPr lang="en-GB" altLang="en-US" sz="2400" dirty="0" err="1"/>
              <a:t>deux</a:t>
            </a:r>
            <a:r>
              <a:rPr lang="en-GB" altLang="en-US" sz="2400" dirty="0"/>
              <a:t> </a:t>
            </a:r>
            <a:r>
              <a:rPr lang="en-GB" altLang="en-US" sz="2400" dirty="0" err="1"/>
              <a:t>est</a:t>
            </a:r>
            <a:r>
              <a:rPr lang="en-GB" altLang="en-US" sz="2400" dirty="0"/>
              <a:t> un </a:t>
            </a:r>
            <a:r>
              <a:rPr lang="en-GB" altLang="en-US" sz="2400" dirty="0" err="1"/>
              <a:t>numéro</a:t>
            </a:r>
            <a:r>
              <a:rPr lang="en-GB" altLang="en-US" sz="2400" dirty="0"/>
              <a:t> </a:t>
            </a:r>
            <a:r>
              <a:rPr lang="en-GB" altLang="en-US" sz="2400" dirty="0" err="1"/>
              <a:t>aussi</a:t>
            </a:r>
            <a:r>
              <a:rPr lang="en-GB" altLang="en-US" sz="2400" dirty="0"/>
              <a:t>. </a:t>
            </a:r>
            <a:br>
              <a:rPr lang="en-GB" altLang="en-US" sz="2400" dirty="0"/>
            </a:br>
            <a:r>
              <a:rPr lang="en-GB" altLang="en-US" sz="2400" dirty="0"/>
              <a:t>Les </a:t>
            </a:r>
            <a:r>
              <a:rPr lang="en-GB" altLang="en-US" sz="2400" dirty="0" err="1"/>
              <a:t>deux</a:t>
            </a:r>
            <a:r>
              <a:rPr lang="en-GB" altLang="en-US" sz="2400" dirty="0"/>
              <a:t> </a:t>
            </a:r>
            <a:r>
              <a:rPr lang="en-GB" altLang="en-US" sz="2400" dirty="0" err="1"/>
              <a:t>sont</a:t>
            </a:r>
            <a:r>
              <a:rPr lang="en-GB" altLang="en-US" sz="2400" dirty="0"/>
              <a:t> les </a:t>
            </a:r>
            <a:r>
              <a:rPr lang="en-GB" altLang="en-US" sz="2400" dirty="0" err="1"/>
              <a:t>numéros</a:t>
            </a:r>
            <a:r>
              <a:rPr lang="en-GB" altLang="en-US" sz="2400" dirty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0" grpId="0" animBg="1"/>
      <p:bldP spid="14341" grpId="0" animBg="1"/>
      <p:bldP spid="14342" grpId="0"/>
      <p:bldP spid="14343" grpId="0" animBg="1"/>
      <p:bldP spid="14344" grpId="0" animBg="1"/>
      <p:bldP spid="143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643438" y="404813"/>
            <a:ext cx="41052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 err="1"/>
              <a:t>Qu’est-ce</a:t>
            </a:r>
            <a:r>
              <a:rPr lang="en-GB" altLang="en-US" sz="2400" dirty="0"/>
              <a:t> </a:t>
            </a:r>
            <a:r>
              <a:rPr lang="en-GB" altLang="en-US" sz="2400" dirty="0" err="1"/>
              <a:t>qu’il</a:t>
            </a:r>
            <a:r>
              <a:rPr lang="en-GB" altLang="en-US" sz="2400" dirty="0"/>
              <a:t> y a </a:t>
            </a:r>
            <a:r>
              <a:rPr lang="en-GB" altLang="en-US" sz="2400" dirty="0" err="1"/>
              <a:t>en</a:t>
            </a:r>
            <a:r>
              <a:rPr lang="en-GB" altLang="en-US" sz="2400" dirty="0"/>
              <a:t> </a:t>
            </a:r>
            <a:r>
              <a:rPr lang="en-GB" altLang="en-US" sz="2400" dirty="0" err="1"/>
              <a:t>commun</a:t>
            </a:r>
            <a:r>
              <a:rPr lang="en-GB" altLang="en-US" sz="2400" dirty="0"/>
              <a:t> ?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67544" y="452287"/>
            <a:ext cx="48238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 err="1" smtClean="0"/>
              <a:t>Quelle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est</a:t>
            </a:r>
            <a:r>
              <a:rPr lang="en-GB" altLang="en-US" sz="2800" dirty="0" smtClean="0"/>
              <a:t> la </a:t>
            </a:r>
            <a:r>
              <a:rPr lang="en-GB" altLang="en-US" sz="2800" dirty="0" err="1" smtClean="0"/>
              <a:t>différence</a:t>
            </a:r>
            <a:r>
              <a:rPr lang="en-GB" altLang="en-US" sz="2800" dirty="0" smtClean="0"/>
              <a:t>?</a:t>
            </a:r>
            <a:endParaRPr lang="en-GB" altLang="en-US" sz="2800" dirty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" y="1270000"/>
            <a:ext cx="3548063" cy="274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238" y="1196975"/>
            <a:ext cx="3927475" cy="303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052638" y="4076700"/>
            <a:ext cx="6477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b="1"/>
              <a:t>1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372225" y="4079875"/>
            <a:ext cx="6477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b="1"/>
              <a:t>2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00025" y="4868863"/>
            <a:ext cx="4249738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 err="1"/>
              <a:t>Numéro</a:t>
            </a:r>
            <a:r>
              <a:rPr lang="en-GB" altLang="en-US" sz="2800" dirty="0"/>
              <a:t> un </a:t>
            </a:r>
            <a:r>
              <a:rPr lang="en-GB" altLang="en-US" sz="2800" dirty="0" err="1"/>
              <a:t>est</a:t>
            </a:r>
            <a:r>
              <a:rPr lang="en-GB" altLang="en-US" sz="2800" dirty="0"/>
              <a:t> marron </a:t>
            </a:r>
            <a:br>
              <a:rPr lang="en-GB" altLang="en-US" sz="2800" dirty="0"/>
            </a:br>
            <a:r>
              <a:rPr lang="en-GB" altLang="en-US" sz="2800" dirty="0" err="1"/>
              <a:t>mais</a:t>
            </a:r>
            <a:r>
              <a:rPr lang="en-GB" altLang="en-US" sz="2800" dirty="0"/>
              <a:t> </a:t>
            </a:r>
            <a:r>
              <a:rPr lang="en-GB" altLang="en-US" sz="2800" dirty="0" err="1"/>
              <a:t>numéro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deux</a:t>
            </a:r>
            <a:r>
              <a:rPr lang="en-GB" altLang="en-US" sz="2800" dirty="0"/>
              <a:t> </a:t>
            </a:r>
            <a:r>
              <a:rPr lang="en-GB" altLang="en-US" sz="2800" dirty="0" err="1"/>
              <a:t>est</a:t>
            </a:r>
            <a:r>
              <a:rPr lang="en-GB" altLang="en-US" sz="2800" dirty="0"/>
              <a:t>  </a:t>
            </a:r>
            <a:br>
              <a:rPr lang="en-GB" altLang="en-US" sz="2800" dirty="0"/>
            </a:br>
            <a:r>
              <a:rPr lang="en-GB" altLang="en-US" sz="2800" dirty="0" err="1"/>
              <a:t>jaune</a:t>
            </a:r>
            <a:r>
              <a:rPr lang="en-GB" altLang="en-US" sz="2800" dirty="0"/>
              <a:t>.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702175" y="4881563"/>
            <a:ext cx="4249738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 err="1"/>
              <a:t>Numéro</a:t>
            </a:r>
            <a:r>
              <a:rPr lang="en-GB" altLang="en-US" sz="2800" dirty="0"/>
              <a:t> un </a:t>
            </a:r>
            <a:r>
              <a:rPr lang="en-GB" altLang="en-US" sz="2800" dirty="0" err="1"/>
              <a:t>est</a:t>
            </a:r>
            <a:r>
              <a:rPr lang="en-GB" altLang="en-US" sz="2800" dirty="0"/>
              <a:t> un </a:t>
            </a:r>
            <a:r>
              <a:rPr lang="en-GB" altLang="en-US" sz="2800" dirty="0" err="1"/>
              <a:t>chien</a:t>
            </a:r>
            <a:r>
              <a:rPr lang="en-GB" altLang="en-US" sz="2800" dirty="0"/>
              <a:t> </a:t>
            </a:r>
            <a:br>
              <a:rPr lang="en-GB" altLang="en-US" sz="2800" dirty="0"/>
            </a:br>
            <a:r>
              <a:rPr lang="en-GB" altLang="en-US" sz="2800" dirty="0"/>
              <a:t>et </a:t>
            </a:r>
            <a:r>
              <a:rPr lang="en-GB" altLang="en-US" sz="2800" dirty="0" err="1"/>
              <a:t>numéro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deux</a:t>
            </a:r>
            <a:r>
              <a:rPr lang="en-GB" altLang="en-US" sz="2800" dirty="0"/>
              <a:t/>
            </a:r>
            <a:br>
              <a:rPr lang="en-GB" altLang="en-US" sz="2800" dirty="0"/>
            </a:br>
            <a:r>
              <a:rPr lang="en-GB" altLang="en-US" sz="2800" dirty="0" err="1"/>
              <a:t>est</a:t>
            </a:r>
            <a:r>
              <a:rPr lang="en-GB" altLang="en-US" sz="2800" dirty="0"/>
              <a:t> un </a:t>
            </a:r>
            <a:r>
              <a:rPr lang="en-GB" altLang="en-US" sz="2800" dirty="0" err="1"/>
              <a:t>chien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aussi</a:t>
            </a:r>
            <a:r>
              <a:rPr lang="en-GB" altLang="en-US" sz="2800" dirty="0"/>
              <a:t>.</a:t>
            </a:r>
            <a:br>
              <a:rPr lang="en-GB" altLang="en-US" sz="2800" dirty="0"/>
            </a:br>
            <a:r>
              <a:rPr lang="en-GB" altLang="en-US" sz="2800" dirty="0"/>
              <a:t>Les </a:t>
            </a:r>
            <a:r>
              <a:rPr lang="en-GB" altLang="en-US" sz="2800" dirty="0" err="1"/>
              <a:t>deux</a:t>
            </a:r>
            <a:r>
              <a:rPr lang="en-GB" altLang="en-US" sz="2800" dirty="0"/>
              <a:t> </a:t>
            </a:r>
            <a:r>
              <a:rPr lang="en-GB" altLang="en-US" sz="2800" dirty="0" err="1"/>
              <a:t>sont</a:t>
            </a:r>
            <a:r>
              <a:rPr lang="en-GB" altLang="en-US" sz="2800" dirty="0"/>
              <a:t> </a:t>
            </a:r>
            <a:r>
              <a:rPr lang="en-GB" altLang="en-US" sz="2800" dirty="0" err="1" smtClean="0"/>
              <a:t>chiens</a:t>
            </a:r>
            <a:r>
              <a:rPr lang="en-GB" altLang="en-US" sz="2800" dirty="0"/>
              <a:t>.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2700338" y="6381750"/>
            <a:ext cx="1368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marron = 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068763" y="6353175"/>
            <a:ext cx="431800" cy="476250"/>
          </a:xfrm>
          <a:prstGeom prst="rect">
            <a:avLst/>
          </a:prstGeom>
          <a:solidFill>
            <a:srgbClr val="9933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8" grpId="0"/>
      <p:bldP spid="153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052638" y="4221163"/>
            <a:ext cx="6477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b="1"/>
              <a:t>1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372225" y="4224338"/>
            <a:ext cx="6477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b="1"/>
              <a:t>2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981075"/>
            <a:ext cx="4159250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1168400"/>
            <a:ext cx="3959225" cy="33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643438" y="404813"/>
            <a:ext cx="41052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 err="1"/>
              <a:t>Qu’est-ce</a:t>
            </a:r>
            <a:r>
              <a:rPr lang="en-GB" altLang="en-US" sz="2800" dirty="0"/>
              <a:t> </a:t>
            </a:r>
            <a:r>
              <a:rPr lang="en-GB" altLang="en-US" sz="2800" dirty="0" err="1"/>
              <a:t>qu’il</a:t>
            </a:r>
            <a:r>
              <a:rPr lang="en-GB" altLang="en-US" sz="2800" dirty="0"/>
              <a:t> y a </a:t>
            </a:r>
            <a:r>
              <a:rPr lang="en-GB" altLang="en-US" sz="2800" dirty="0" err="1"/>
              <a:t>en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commun</a:t>
            </a:r>
            <a:r>
              <a:rPr lang="en-GB" altLang="en-US" sz="2800" dirty="0"/>
              <a:t>?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00025" y="4868863"/>
            <a:ext cx="4249738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 err="1"/>
              <a:t>Numéro</a:t>
            </a:r>
            <a:r>
              <a:rPr lang="en-GB" altLang="en-US" sz="2800" dirty="0"/>
              <a:t> un </a:t>
            </a:r>
            <a:r>
              <a:rPr lang="en-GB" altLang="en-US" sz="2800" dirty="0" err="1"/>
              <a:t>est</a:t>
            </a:r>
            <a:r>
              <a:rPr lang="en-GB" altLang="en-US" sz="2800" dirty="0"/>
              <a:t> vert </a:t>
            </a:r>
            <a:br>
              <a:rPr lang="en-GB" altLang="en-US" sz="2800" dirty="0"/>
            </a:br>
            <a:r>
              <a:rPr lang="en-GB" altLang="en-US" sz="2800" dirty="0" err="1"/>
              <a:t>mais</a:t>
            </a:r>
            <a:r>
              <a:rPr lang="en-GB" altLang="en-US" sz="2800" dirty="0"/>
              <a:t> </a:t>
            </a:r>
            <a:r>
              <a:rPr lang="en-GB" altLang="en-US" sz="2800" dirty="0" err="1"/>
              <a:t>numéro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deux</a:t>
            </a:r>
            <a:r>
              <a:rPr lang="en-GB" altLang="en-US" sz="2800" dirty="0"/>
              <a:t/>
            </a:r>
            <a:br>
              <a:rPr lang="en-GB" altLang="en-US" sz="2800" dirty="0"/>
            </a:br>
            <a:r>
              <a:rPr lang="en-GB" altLang="en-US" sz="2800" dirty="0" err="1"/>
              <a:t>est</a:t>
            </a:r>
            <a:r>
              <a:rPr lang="en-GB" altLang="en-US" sz="2800" dirty="0"/>
              <a:t> rouge.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4702175" y="4881563"/>
            <a:ext cx="4249738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 err="1"/>
              <a:t>Numéro</a:t>
            </a:r>
            <a:r>
              <a:rPr lang="en-GB" altLang="en-US" sz="2800" dirty="0"/>
              <a:t> un </a:t>
            </a:r>
            <a:r>
              <a:rPr lang="en-GB" altLang="en-US" sz="2800" dirty="0" err="1"/>
              <a:t>est</a:t>
            </a:r>
            <a:r>
              <a:rPr lang="en-GB" altLang="en-US" sz="2800" dirty="0"/>
              <a:t> un chat </a:t>
            </a:r>
            <a:br>
              <a:rPr lang="en-GB" altLang="en-US" sz="2800" dirty="0"/>
            </a:br>
            <a:r>
              <a:rPr lang="en-GB" altLang="en-US" sz="2800" dirty="0"/>
              <a:t>et  </a:t>
            </a:r>
            <a:r>
              <a:rPr lang="en-GB" altLang="en-US" sz="2800" dirty="0" err="1"/>
              <a:t>numéro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deux</a:t>
            </a:r>
            <a:r>
              <a:rPr lang="en-GB" altLang="en-US" sz="2800" dirty="0"/>
              <a:t> </a:t>
            </a:r>
            <a:br>
              <a:rPr lang="en-GB" altLang="en-US" sz="2800" dirty="0"/>
            </a:br>
            <a:r>
              <a:rPr lang="en-GB" altLang="en-US" sz="2800" dirty="0" err="1"/>
              <a:t>est</a:t>
            </a:r>
            <a:r>
              <a:rPr lang="en-GB" altLang="en-US" sz="2800" dirty="0"/>
              <a:t> un chat </a:t>
            </a:r>
            <a:r>
              <a:rPr lang="en-GB" altLang="en-US" sz="2800" dirty="0" err="1"/>
              <a:t>aussi</a:t>
            </a:r>
            <a:r>
              <a:rPr lang="en-GB" altLang="en-US" sz="2800" dirty="0"/>
              <a:t>.</a:t>
            </a:r>
            <a:br>
              <a:rPr lang="en-GB" altLang="en-US" sz="2800" dirty="0"/>
            </a:br>
            <a:r>
              <a:rPr lang="en-GB" altLang="en-US" sz="2800" dirty="0"/>
              <a:t>Les </a:t>
            </a:r>
            <a:r>
              <a:rPr lang="en-GB" altLang="en-US" sz="2800" dirty="0" err="1"/>
              <a:t>deux</a:t>
            </a:r>
            <a:r>
              <a:rPr lang="en-GB" altLang="en-US" sz="2800" dirty="0"/>
              <a:t> </a:t>
            </a:r>
            <a:r>
              <a:rPr lang="en-GB" altLang="en-US" sz="2800" dirty="0" err="1"/>
              <a:t>sont</a:t>
            </a:r>
            <a:r>
              <a:rPr lang="en-GB" altLang="en-US" sz="2800" dirty="0"/>
              <a:t> chats.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67544" y="452287"/>
            <a:ext cx="48238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 err="1" smtClean="0"/>
              <a:t>Quelle</a:t>
            </a:r>
            <a:r>
              <a:rPr lang="en-GB" altLang="en-US" sz="2800" dirty="0" smtClean="0"/>
              <a:t> </a:t>
            </a:r>
            <a:r>
              <a:rPr lang="en-GB" altLang="en-US" sz="2800" dirty="0" err="1" smtClean="0"/>
              <a:t>est</a:t>
            </a:r>
            <a:r>
              <a:rPr lang="en-GB" altLang="en-US" sz="2800" dirty="0" smtClean="0"/>
              <a:t> la </a:t>
            </a:r>
            <a:r>
              <a:rPr lang="en-GB" altLang="en-US" sz="2800" dirty="0" err="1" smtClean="0"/>
              <a:t>différence</a:t>
            </a:r>
            <a:r>
              <a:rPr lang="en-GB" altLang="en-US" sz="2800" dirty="0" smtClean="0"/>
              <a:t>?</a:t>
            </a:r>
            <a:endParaRPr lang="en-GB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16392" grpId="0"/>
      <p:bldP spid="1639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282</Words>
  <Application>Microsoft Office PowerPoint</Application>
  <PresentationFormat>On-screen Show (4:3)</PresentationFormat>
  <Paragraphs>73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COMBERTON VILLAGE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I.T.SUPPORT</dc:creator>
  <cp:lastModifiedBy>Study</cp:lastModifiedBy>
  <cp:revision>39</cp:revision>
  <dcterms:created xsi:type="dcterms:W3CDTF">2009-03-14T12:07:33Z</dcterms:created>
  <dcterms:modified xsi:type="dcterms:W3CDTF">2019-01-04T16:45:57Z</dcterms:modified>
</cp:coreProperties>
</file>